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91" r:id="rId4"/>
    <p:sldId id="258" r:id="rId5"/>
    <p:sldId id="260" r:id="rId6"/>
    <p:sldId id="259" r:id="rId7"/>
    <p:sldId id="282" r:id="rId8"/>
    <p:sldId id="261" r:id="rId9"/>
    <p:sldId id="262" r:id="rId10"/>
    <p:sldId id="263" r:id="rId11"/>
    <p:sldId id="264" r:id="rId12"/>
    <p:sldId id="278" r:id="rId13"/>
    <p:sldId id="265" r:id="rId14"/>
    <p:sldId id="293" r:id="rId15"/>
    <p:sldId id="267" r:id="rId16"/>
    <p:sldId id="294" r:id="rId17"/>
    <p:sldId id="295" r:id="rId18"/>
    <p:sldId id="275" r:id="rId19"/>
    <p:sldId id="296" r:id="rId20"/>
    <p:sldId id="284" r:id="rId21"/>
    <p:sldId id="297" r:id="rId22"/>
    <p:sldId id="280" r:id="rId23"/>
    <p:sldId id="273" r:id="rId24"/>
    <p:sldId id="298" r:id="rId25"/>
    <p:sldId id="285" r:id="rId26"/>
    <p:sldId id="300" r:id="rId27"/>
    <p:sldId id="299" r:id="rId28"/>
    <p:sldId id="301" r:id="rId29"/>
    <p:sldId id="287" r:id="rId30"/>
    <p:sldId id="286" r:id="rId31"/>
    <p:sldId id="266" r:id="rId32"/>
    <p:sldId id="289" r:id="rId33"/>
    <p:sldId id="290" r:id="rId34"/>
    <p:sldId id="279" r:id="rId35"/>
    <p:sldId id="276" r:id="rId36"/>
    <p:sldId id="274" r:id="rId37"/>
    <p:sldId id="288" r:id="rId38"/>
    <p:sldId id="283" r:id="rId39"/>
    <p:sldId id="292" r:id="rId40"/>
    <p:sldId id="268" r:id="rId41"/>
    <p:sldId id="269" r:id="rId42"/>
    <p:sldId id="27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089" autoAdjust="0"/>
  </p:normalViewPr>
  <p:slideViewPr>
    <p:cSldViewPr snapToGrid="0" snapToObjects="1">
      <p:cViewPr>
        <p:scale>
          <a:sx n="90" d="100"/>
          <a:sy n="90" d="100"/>
        </p:scale>
        <p:origin x="-688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7E3B-ADF7-A54F-86D0-C24B742C79A9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F030-E3DC-D941-A9A8-D3E36268E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86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7E3B-ADF7-A54F-86D0-C24B742C79A9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F030-E3DC-D941-A9A8-D3E36268E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4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7E3B-ADF7-A54F-86D0-C24B742C79A9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F030-E3DC-D941-A9A8-D3E36268E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3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7E3B-ADF7-A54F-86D0-C24B742C79A9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F030-E3DC-D941-A9A8-D3E36268E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63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7E3B-ADF7-A54F-86D0-C24B742C79A9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F030-E3DC-D941-A9A8-D3E36268E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46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7E3B-ADF7-A54F-86D0-C24B742C79A9}" type="datetimeFigureOut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F030-E3DC-D941-A9A8-D3E36268E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76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7E3B-ADF7-A54F-86D0-C24B742C79A9}" type="datetimeFigureOut">
              <a:rPr lang="en-US" smtClean="0"/>
              <a:t>4/28/16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F030-E3DC-D941-A9A8-D3E36268E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2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7E3B-ADF7-A54F-86D0-C24B742C79A9}" type="datetimeFigureOut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F030-E3DC-D941-A9A8-D3E36268E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81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7E3B-ADF7-A54F-86D0-C24B742C79A9}" type="datetimeFigureOut">
              <a:rPr lang="en-US" smtClean="0"/>
              <a:t>4/28/16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F030-E3DC-D941-A9A8-D3E36268E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21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7E3B-ADF7-A54F-86D0-C24B742C79A9}" type="datetimeFigureOut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F030-E3DC-D941-A9A8-D3E36268E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8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7E3B-ADF7-A54F-86D0-C24B742C79A9}" type="datetimeFigureOut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4F030-E3DC-D941-A9A8-D3E36268E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4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07E3B-ADF7-A54F-86D0-C24B742C79A9}" type="datetimeFigureOut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4F030-E3DC-D941-A9A8-D3E36268E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"/><Relationship Id="rId3" Type="http://schemas.openxmlformats.org/officeDocument/2006/relationships/image" Target="../media/image21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CAM5.5/CESM2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CLUBB and 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098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764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8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4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99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0"/>
            <a:ext cx="9104771" cy="6858000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049820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623756"/>
              </p:ext>
            </p:extLst>
          </p:nvPr>
        </p:nvGraphicFramePr>
        <p:xfrm>
          <a:off x="7512050" y="1836738"/>
          <a:ext cx="647700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6" imgW="292100" imgH="457200" progId="Equation.3">
                  <p:embed/>
                </p:oleObj>
              </mc:Choice>
              <mc:Fallback>
                <p:oleObj name="Equation" r:id="rId6" imgW="292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12050" y="1836738"/>
                        <a:ext cx="647700" cy="1014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74933" y="1190407"/>
            <a:ext cx="198002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Note: </a:t>
            </a:r>
          </a:p>
          <a:p>
            <a:r>
              <a:rPr lang="en-US" sz="2000" b="1" dirty="0" smtClean="0"/>
              <a:t>No equations for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687460" y="4768333"/>
            <a:ext cx="16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Bi-normal PDFs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0776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89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80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8801" y="2506133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Head-to-head comparison of CAM with and without CLUBB in AMIP runs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05993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653" y="965181"/>
            <a:ext cx="5120005" cy="5783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332" y="965181"/>
            <a:ext cx="5120005" cy="5783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364" y="0"/>
            <a:ext cx="66505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Annual mean shortwave cloud forcing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831" y="628134"/>
            <a:ext cx="24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CAM5.4 (before CLUBB)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3679" y="646668"/>
            <a:ext cx="221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CAM5.5 (uses CLUBB)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937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69094" y="0"/>
            <a:ext cx="29089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Taylor diagrams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831" y="628134"/>
            <a:ext cx="24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CAM5.4 (before CLUBB)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3679" y="646668"/>
            <a:ext cx="221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CAM5.5 (uses CLUBB)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722" y="1426464"/>
            <a:ext cx="4937760" cy="4937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11" y="1426464"/>
            <a:ext cx="493776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31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1364" y="0"/>
            <a:ext cx="56190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Annual mean sea-level pressure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50831" y="628134"/>
            <a:ext cx="24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CAM5.4 (before CLUBB)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3679" y="646668"/>
            <a:ext cx="221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CAM5.5 (uses CLUBB)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4" y="993403"/>
            <a:ext cx="5120005" cy="5748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522" y="1021625"/>
            <a:ext cx="5120005" cy="574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1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9070"/>
          <a:stretch/>
        </p:blipFill>
        <p:spPr>
          <a:xfrm>
            <a:off x="0" y="3958044"/>
            <a:ext cx="9144000" cy="17527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950" y="6189375"/>
            <a:ext cx="642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“</a:t>
            </a:r>
            <a:r>
              <a:rPr lang="en-US" sz="2800" b="1" i="1" dirty="0">
                <a:solidFill>
                  <a:srgbClr val="FF0000"/>
                </a:solidFill>
              </a:rPr>
              <a:t>c</a:t>
            </a:r>
            <a:r>
              <a:rPr lang="en-US" sz="2800" b="1" i="1" dirty="0" smtClean="0">
                <a:solidFill>
                  <a:srgbClr val="FF0000"/>
                </a:solidFill>
              </a:rPr>
              <a:t>k10” set to 0.3 in default configuratio</a:t>
            </a:r>
            <a:r>
              <a:rPr lang="en-US" sz="2800" b="1" i="1" dirty="0">
                <a:solidFill>
                  <a:srgbClr val="FF0000"/>
                </a:solidFill>
              </a:rPr>
              <a:t>n</a:t>
            </a:r>
            <a:r>
              <a:rPr lang="en-US" sz="2800" b="1" i="1" dirty="0" smtClean="0">
                <a:solidFill>
                  <a:srgbClr val="FF0000"/>
                </a:solidFill>
              </a:rPr>
              <a:t>. 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7786" y="5333602"/>
            <a:ext cx="439596" cy="455843"/>
          </a:xfrm>
          <a:prstGeom prst="rect">
            <a:avLst/>
          </a:prstGeom>
          <a:solidFill>
            <a:schemeClr val="accent2">
              <a:lumMod val="60000"/>
              <a:lumOff val="40000"/>
              <a:alpha val="3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447405" y="1312919"/>
            <a:ext cx="358189" cy="4127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794" y="1450519"/>
            <a:ext cx="4495800" cy="23114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Momentum transport </a:t>
            </a:r>
            <a:r>
              <a:rPr lang="en-US" dirty="0" smtClean="0"/>
              <a:t>in CLUBB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000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8801" y="2506133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cK10 sensitivity</a:t>
            </a:r>
            <a:r>
              <a:rPr lang="en-US" sz="4000" dirty="0" smtClean="0"/>
              <a:t> </a:t>
            </a:r>
            <a:r>
              <a:rPr lang="en-US" sz="4000" dirty="0" smtClean="0"/>
              <a:t>in </a:t>
            </a:r>
            <a:r>
              <a:rPr lang="en-US" sz="4000" dirty="0" smtClean="0"/>
              <a:t>short coupled </a:t>
            </a:r>
            <a:r>
              <a:rPr lang="en-US" sz="4000" dirty="0" smtClean="0"/>
              <a:t>runs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74673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11022"/>
          </a:xfrm>
        </p:spPr>
        <p:txBody>
          <a:bodyPr/>
          <a:lstStyle/>
          <a:p>
            <a:r>
              <a:rPr lang="en-US" dirty="0" smtClean="0"/>
              <a:t>CMIP6 </a:t>
            </a:r>
            <a:r>
              <a:rPr lang="en-US" dirty="0" smtClean="0"/>
              <a:t>development process</a:t>
            </a:r>
            <a:endParaRPr lang="en-US" dirty="0" smtClean="0"/>
          </a:p>
          <a:p>
            <a:r>
              <a:rPr lang="en-US" dirty="0" smtClean="0"/>
              <a:t>CLUBB</a:t>
            </a:r>
          </a:p>
          <a:p>
            <a:r>
              <a:rPr lang="en-US" dirty="0" smtClean="0"/>
              <a:t>Orographic </a:t>
            </a:r>
            <a:r>
              <a:rPr lang="en-US" dirty="0" err="1" smtClean="0"/>
              <a:t>precip</a:t>
            </a:r>
            <a:r>
              <a:rPr lang="en-US" dirty="0" smtClean="0"/>
              <a:t> bias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5822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588"/>
            <a:ext cx="5212080" cy="5916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129" y="609588"/>
            <a:ext cx="5212080" cy="59161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8222" y="339033"/>
            <a:ext cx="104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cK10=0.6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59400" y="365666"/>
            <a:ext cx="104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cK10=0.3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31364" y="-112888"/>
            <a:ext cx="56190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Annual mean sea-level pressure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50004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31364" y="-56444"/>
            <a:ext cx="52116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Annual mean sea-level </a:t>
            </a:r>
            <a:r>
              <a:rPr lang="en-US" sz="3200" b="1" dirty="0" err="1" smtClean="0"/>
              <a:t>precip</a:t>
            </a:r>
            <a:endParaRPr 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298222" y="339033"/>
            <a:ext cx="104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cK10=0.6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59400" y="379777"/>
            <a:ext cx="104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cK10=0.3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67" y="664443"/>
            <a:ext cx="5212080" cy="60319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90" y="651921"/>
            <a:ext cx="5212080" cy="60319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53444" y="818443"/>
            <a:ext cx="888190" cy="310445"/>
          </a:xfrm>
          <a:prstGeom prst="rect">
            <a:avLst/>
          </a:prstGeom>
          <a:solidFill>
            <a:schemeClr val="accent2">
              <a:alpha val="1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25066" y="815619"/>
            <a:ext cx="888190" cy="310445"/>
          </a:xfrm>
          <a:prstGeom prst="rect">
            <a:avLst/>
          </a:prstGeom>
          <a:solidFill>
            <a:schemeClr val="accent2">
              <a:alpha val="1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41634" y="528332"/>
            <a:ext cx="217436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Too much rain/</a:t>
            </a:r>
            <a:r>
              <a:rPr lang="en-US" b="1" i="1" dirty="0" err="1" smtClean="0">
                <a:solidFill>
                  <a:srgbClr val="FF0000"/>
                </a:solidFill>
              </a:rPr>
              <a:t>evap</a:t>
            </a:r>
            <a:endParaRPr lang="en-US" b="1" i="1" dirty="0" smtClean="0">
              <a:solidFill>
                <a:srgbClr val="FF0000"/>
              </a:solidFill>
            </a:endParaRPr>
          </a:p>
          <a:p>
            <a:r>
              <a:rPr lang="en-US" b="1" i="1" dirty="0" smtClean="0">
                <a:solidFill>
                  <a:srgbClr val="FF0000"/>
                </a:solidFill>
              </a:rPr>
              <a:t>Run is cooling </a:t>
            </a:r>
            <a:r>
              <a:rPr lang="en-US" b="1" i="1" dirty="0" smtClean="0">
                <a:solidFill>
                  <a:srgbClr val="FF0000"/>
                </a:solidFill>
              </a:rPr>
              <a:t>!</a:t>
            </a:r>
            <a:r>
              <a:rPr lang="en-US" b="1" i="1" dirty="0" smtClean="0">
                <a:solidFill>
                  <a:srgbClr val="FF0000"/>
                </a:solidFill>
              </a:rPr>
              <a:t>!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16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</a:t>
            </a:r>
            <a:r>
              <a:rPr lang="en-US" dirty="0" smtClean="0"/>
              <a:t>Assimilation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NCAR’s data assimilation research </a:t>
            </a:r>
            <a:r>
              <a:rPr lang="en-US" dirty="0" err="1" smtClean="0"/>
              <a:t>testbed</a:t>
            </a:r>
            <a:r>
              <a:rPr lang="en-US" dirty="0" smtClean="0"/>
              <a:t> (DART; Anderson et al . )</a:t>
            </a:r>
          </a:p>
          <a:p>
            <a:r>
              <a:rPr lang="en-US" dirty="0" smtClean="0"/>
              <a:t>Ensemble </a:t>
            </a:r>
            <a:r>
              <a:rPr lang="en-US" dirty="0" err="1" smtClean="0"/>
              <a:t>Kalman</a:t>
            </a:r>
            <a:r>
              <a:rPr lang="en-US" dirty="0" smtClean="0"/>
              <a:t> filter</a:t>
            </a:r>
          </a:p>
          <a:p>
            <a:r>
              <a:rPr lang="en-US" dirty="0" err="1" smtClean="0"/>
              <a:t>Radiosondes</a:t>
            </a:r>
            <a:r>
              <a:rPr lang="en-US" dirty="0" smtClean="0"/>
              <a:t>, cloud track winds, GPS</a:t>
            </a:r>
          </a:p>
          <a:p>
            <a:pPr lvl="1"/>
            <a:r>
              <a:rPr lang="en-US" dirty="0" smtClean="0"/>
              <a:t>No radiance assimilation </a:t>
            </a:r>
          </a:p>
          <a:p>
            <a:r>
              <a:rPr lang="en-US" dirty="0" smtClean="0"/>
              <a:t>Look at innovations to assess model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014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UBB-US-innov-lev3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062" y="2192475"/>
            <a:ext cx="4828032" cy="3621024"/>
          </a:xfrm>
          <a:prstGeom prst="rect">
            <a:avLst/>
          </a:prstGeom>
        </p:spPr>
      </p:pic>
      <p:pic>
        <p:nvPicPr>
          <p:cNvPr id="5" name="Picture 4" descr="No-CLUBB-US-innov-lev3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61" y="2192475"/>
            <a:ext cx="4828032" cy="36210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09660" y="917222"/>
            <a:ext cx="62518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DAS innovations over 15 Jan-15 Feb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999848" y="1730810"/>
            <a:ext cx="3182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U(100m) (second level)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968071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Precip</a:t>
            </a:r>
            <a:r>
              <a:rPr lang="en-US" dirty="0" smtClean="0"/>
              <a:t> bias over the Andes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29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00" y="1524000"/>
            <a:ext cx="193040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300" y="1524000"/>
            <a:ext cx="1519767" cy="1960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507" y="4072466"/>
            <a:ext cx="1857023" cy="19896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87301" y="3796267"/>
            <a:ext cx="841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Ctl-obs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07939" y="1044601"/>
            <a:ext cx="438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Ctl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28102" y="1074803"/>
            <a:ext cx="54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850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Turn heating off where there is rough topography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1749777" y="3160889"/>
            <a:ext cx="4783667" cy="1420873"/>
          </a:xfrm>
          <a:custGeom>
            <a:avLst/>
            <a:gdLst>
              <a:gd name="connsiteX0" fmla="*/ 0 w 4783667"/>
              <a:gd name="connsiteY0" fmla="*/ 1354667 h 1420873"/>
              <a:gd name="connsiteX1" fmla="*/ 889000 w 4783667"/>
              <a:gd name="connsiteY1" fmla="*/ 1354667 h 1420873"/>
              <a:gd name="connsiteX2" fmla="*/ 987778 w 4783667"/>
              <a:gd name="connsiteY2" fmla="*/ 1255889 h 1420873"/>
              <a:gd name="connsiteX3" fmla="*/ 1072445 w 4783667"/>
              <a:gd name="connsiteY3" fmla="*/ 1199445 h 1420873"/>
              <a:gd name="connsiteX4" fmla="*/ 1100667 w 4783667"/>
              <a:gd name="connsiteY4" fmla="*/ 1157112 h 1420873"/>
              <a:gd name="connsiteX5" fmla="*/ 1157112 w 4783667"/>
              <a:gd name="connsiteY5" fmla="*/ 1086556 h 1420873"/>
              <a:gd name="connsiteX6" fmla="*/ 1171223 w 4783667"/>
              <a:gd name="connsiteY6" fmla="*/ 1044223 h 1420873"/>
              <a:gd name="connsiteX7" fmla="*/ 1213556 w 4783667"/>
              <a:gd name="connsiteY7" fmla="*/ 1100667 h 1420873"/>
              <a:gd name="connsiteX8" fmla="*/ 1312334 w 4783667"/>
              <a:gd name="connsiteY8" fmla="*/ 1199445 h 1420873"/>
              <a:gd name="connsiteX9" fmla="*/ 1382889 w 4783667"/>
              <a:gd name="connsiteY9" fmla="*/ 1114778 h 1420873"/>
              <a:gd name="connsiteX10" fmla="*/ 1397000 w 4783667"/>
              <a:gd name="connsiteY10" fmla="*/ 1058334 h 1420873"/>
              <a:gd name="connsiteX11" fmla="*/ 1425223 w 4783667"/>
              <a:gd name="connsiteY11" fmla="*/ 1001889 h 1420873"/>
              <a:gd name="connsiteX12" fmla="*/ 1453445 w 4783667"/>
              <a:gd name="connsiteY12" fmla="*/ 903112 h 1420873"/>
              <a:gd name="connsiteX13" fmla="*/ 1495778 w 4783667"/>
              <a:gd name="connsiteY13" fmla="*/ 776112 h 1420873"/>
              <a:gd name="connsiteX14" fmla="*/ 1509889 w 4783667"/>
              <a:gd name="connsiteY14" fmla="*/ 733778 h 1420873"/>
              <a:gd name="connsiteX15" fmla="*/ 1524000 w 4783667"/>
              <a:gd name="connsiteY15" fmla="*/ 677334 h 1420873"/>
              <a:gd name="connsiteX16" fmla="*/ 1566334 w 4783667"/>
              <a:gd name="connsiteY16" fmla="*/ 705556 h 1420873"/>
              <a:gd name="connsiteX17" fmla="*/ 1622778 w 4783667"/>
              <a:gd name="connsiteY17" fmla="*/ 677334 h 1420873"/>
              <a:gd name="connsiteX18" fmla="*/ 1636889 w 4783667"/>
              <a:gd name="connsiteY18" fmla="*/ 522112 h 1420873"/>
              <a:gd name="connsiteX19" fmla="*/ 1679223 w 4783667"/>
              <a:gd name="connsiteY19" fmla="*/ 550334 h 1420873"/>
              <a:gd name="connsiteX20" fmla="*/ 1707445 w 4783667"/>
              <a:gd name="connsiteY20" fmla="*/ 592667 h 1420873"/>
              <a:gd name="connsiteX21" fmla="*/ 1721556 w 4783667"/>
              <a:gd name="connsiteY21" fmla="*/ 352778 h 1420873"/>
              <a:gd name="connsiteX22" fmla="*/ 1749778 w 4783667"/>
              <a:gd name="connsiteY22" fmla="*/ 395112 h 1420873"/>
              <a:gd name="connsiteX23" fmla="*/ 1778000 w 4783667"/>
              <a:gd name="connsiteY23" fmla="*/ 282223 h 1420873"/>
              <a:gd name="connsiteX24" fmla="*/ 1820334 w 4783667"/>
              <a:gd name="connsiteY24" fmla="*/ 141112 h 1420873"/>
              <a:gd name="connsiteX25" fmla="*/ 1834445 w 4783667"/>
              <a:gd name="connsiteY25" fmla="*/ 84667 h 1420873"/>
              <a:gd name="connsiteX26" fmla="*/ 1876778 w 4783667"/>
              <a:gd name="connsiteY26" fmla="*/ 98778 h 1420873"/>
              <a:gd name="connsiteX27" fmla="*/ 1890889 w 4783667"/>
              <a:gd name="connsiteY27" fmla="*/ 141112 h 1420873"/>
              <a:gd name="connsiteX28" fmla="*/ 1905000 w 4783667"/>
              <a:gd name="connsiteY28" fmla="*/ 70556 h 1420873"/>
              <a:gd name="connsiteX29" fmla="*/ 1919112 w 4783667"/>
              <a:gd name="connsiteY29" fmla="*/ 28223 h 1420873"/>
              <a:gd name="connsiteX30" fmla="*/ 1961445 w 4783667"/>
              <a:gd name="connsiteY30" fmla="*/ 112889 h 1420873"/>
              <a:gd name="connsiteX31" fmla="*/ 1975556 w 4783667"/>
              <a:gd name="connsiteY31" fmla="*/ 155223 h 1420873"/>
              <a:gd name="connsiteX32" fmla="*/ 2017889 w 4783667"/>
              <a:gd name="connsiteY32" fmla="*/ 141112 h 1420873"/>
              <a:gd name="connsiteX33" fmla="*/ 2032000 w 4783667"/>
              <a:gd name="connsiteY33" fmla="*/ 84667 h 1420873"/>
              <a:gd name="connsiteX34" fmla="*/ 2060223 w 4783667"/>
              <a:gd name="connsiteY34" fmla="*/ 0 h 1420873"/>
              <a:gd name="connsiteX35" fmla="*/ 2102556 w 4783667"/>
              <a:gd name="connsiteY35" fmla="*/ 28223 h 1420873"/>
              <a:gd name="connsiteX36" fmla="*/ 2130778 w 4783667"/>
              <a:gd name="connsiteY36" fmla="*/ 70556 h 1420873"/>
              <a:gd name="connsiteX37" fmla="*/ 2173112 w 4783667"/>
              <a:gd name="connsiteY37" fmla="*/ 56445 h 1420873"/>
              <a:gd name="connsiteX38" fmla="*/ 2187223 w 4783667"/>
              <a:gd name="connsiteY38" fmla="*/ 14112 h 1420873"/>
              <a:gd name="connsiteX39" fmla="*/ 2229556 w 4783667"/>
              <a:gd name="connsiteY39" fmla="*/ 155223 h 1420873"/>
              <a:gd name="connsiteX40" fmla="*/ 2257778 w 4783667"/>
              <a:gd name="connsiteY40" fmla="*/ 338667 h 1420873"/>
              <a:gd name="connsiteX41" fmla="*/ 2286000 w 4783667"/>
              <a:gd name="connsiteY41" fmla="*/ 381000 h 1420873"/>
              <a:gd name="connsiteX42" fmla="*/ 2300112 w 4783667"/>
              <a:gd name="connsiteY42" fmla="*/ 338667 h 1420873"/>
              <a:gd name="connsiteX43" fmla="*/ 2328334 w 4783667"/>
              <a:gd name="connsiteY43" fmla="*/ 437445 h 1420873"/>
              <a:gd name="connsiteX44" fmla="*/ 2356556 w 4783667"/>
              <a:gd name="connsiteY44" fmla="*/ 564445 h 1420873"/>
              <a:gd name="connsiteX45" fmla="*/ 2370667 w 4783667"/>
              <a:gd name="connsiteY45" fmla="*/ 606778 h 1420873"/>
              <a:gd name="connsiteX46" fmla="*/ 2413000 w 4783667"/>
              <a:gd name="connsiteY46" fmla="*/ 578556 h 1420873"/>
              <a:gd name="connsiteX47" fmla="*/ 2441223 w 4783667"/>
              <a:gd name="connsiteY47" fmla="*/ 493889 h 1420873"/>
              <a:gd name="connsiteX48" fmla="*/ 2483556 w 4783667"/>
              <a:gd name="connsiteY48" fmla="*/ 338667 h 1420873"/>
              <a:gd name="connsiteX49" fmla="*/ 2511778 w 4783667"/>
              <a:gd name="connsiteY49" fmla="*/ 381000 h 1420873"/>
              <a:gd name="connsiteX50" fmla="*/ 2568223 w 4783667"/>
              <a:gd name="connsiteY50" fmla="*/ 352778 h 1420873"/>
              <a:gd name="connsiteX51" fmla="*/ 2582334 w 4783667"/>
              <a:gd name="connsiteY51" fmla="*/ 268112 h 1420873"/>
              <a:gd name="connsiteX52" fmla="*/ 2610556 w 4783667"/>
              <a:gd name="connsiteY52" fmla="*/ 169334 h 1420873"/>
              <a:gd name="connsiteX53" fmla="*/ 2652889 w 4783667"/>
              <a:gd name="connsiteY53" fmla="*/ 197556 h 1420873"/>
              <a:gd name="connsiteX54" fmla="*/ 2695223 w 4783667"/>
              <a:gd name="connsiteY54" fmla="*/ 338667 h 1420873"/>
              <a:gd name="connsiteX55" fmla="*/ 2709334 w 4783667"/>
              <a:gd name="connsiteY55" fmla="*/ 381000 h 1420873"/>
              <a:gd name="connsiteX56" fmla="*/ 2737556 w 4783667"/>
              <a:gd name="connsiteY56" fmla="*/ 493889 h 1420873"/>
              <a:gd name="connsiteX57" fmla="*/ 2751667 w 4783667"/>
              <a:gd name="connsiteY57" fmla="*/ 705556 h 1420873"/>
              <a:gd name="connsiteX58" fmla="*/ 2765778 w 4783667"/>
              <a:gd name="connsiteY58" fmla="*/ 804334 h 1420873"/>
              <a:gd name="connsiteX59" fmla="*/ 2808112 w 4783667"/>
              <a:gd name="connsiteY59" fmla="*/ 776112 h 1420873"/>
              <a:gd name="connsiteX60" fmla="*/ 2878667 w 4783667"/>
              <a:gd name="connsiteY60" fmla="*/ 790223 h 1420873"/>
              <a:gd name="connsiteX61" fmla="*/ 2935112 w 4783667"/>
              <a:gd name="connsiteY61" fmla="*/ 691445 h 1420873"/>
              <a:gd name="connsiteX62" fmla="*/ 2977445 w 4783667"/>
              <a:gd name="connsiteY62" fmla="*/ 677334 h 1420873"/>
              <a:gd name="connsiteX63" fmla="*/ 2991556 w 4783667"/>
              <a:gd name="connsiteY63" fmla="*/ 733778 h 1420873"/>
              <a:gd name="connsiteX64" fmla="*/ 3033889 w 4783667"/>
              <a:gd name="connsiteY64" fmla="*/ 832556 h 1420873"/>
              <a:gd name="connsiteX65" fmla="*/ 3090334 w 4783667"/>
              <a:gd name="connsiteY65" fmla="*/ 987778 h 1420873"/>
              <a:gd name="connsiteX66" fmla="*/ 3146778 w 4783667"/>
              <a:gd name="connsiteY66" fmla="*/ 1030112 h 1420873"/>
              <a:gd name="connsiteX67" fmla="*/ 3203223 w 4783667"/>
              <a:gd name="connsiteY67" fmla="*/ 973667 h 1420873"/>
              <a:gd name="connsiteX68" fmla="*/ 3217334 w 4783667"/>
              <a:gd name="connsiteY68" fmla="*/ 931334 h 1420873"/>
              <a:gd name="connsiteX69" fmla="*/ 3231445 w 4783667"/>
              <a:gd name="connsiteY69" fmla="*/ 987778 h 1420873"/>
              <a:gd name="connsiteX70" fmla="*/ 3273778 w 4783667"/>
              <a:gd name="connsiteY70" fmla="*/ 1171223 h 1420873"/>
              <a:gd name="connsiteX71" fmla="*/ 3287889 w 4783667"/>
              <a:gd name="connsiteY71" fmla="*/ 1213556 h 1420873"/>
              <a:gd name="connsiteX72" fmla="*/ 3302000 w 4783667"/>
              <a:gd name="connsiteY72" fmla="*/ 1255889 h 1420873"/>
              <a:gd name="connsiteX73" fmla="*/ 3316112 w 4783667"/>
              <a:gd name="connsiteY73" fmla="*/ 1354667 h 1420873"/>
              <a:gd name="connsiteX74" fmla="*/ 3372556 w 4783667"/>
              <a:gd name="connsiteY74" fmla="*/ 1382889 h 1420873"/>
              <a:gd name="connsiteX75" fmla="*/ 4261556 w 4783667"/>
              <a:gd name="connsiteY75" fmla="*/ 1397000 h 1420873"/>
              <a:gd name="connsiteX76" fmla="*/ 4783667 w 4783667"/>
              <a:gd name="connsiteY76" fmla="*/ 1411112 h 1420873"/>
              <a:gd name="connsiteX77" fmla="*/ 4783667 w 4783667"/>
              <a:gd name="connsiteY77" fmla="*/ 1411112 h 142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4783667" h="1420873">
                <a:moveTo>
                  <a:pt x="0" y="1354667"/>
                </a:moveTo>
                <a:lnTo>
                  <a:pt x="889000" y="1354667"/>
                </a:lnTo>
                <a:cubicBezTo>
                  <a:pt x="921926" y="1321741"/>
                  <a:pt x="952231" y="1285967"/>
                  <a:pt x="987778" y="1255889"/>
                </a:cubicBezTo>
                <a:cubicBezTo>
                  <a:pt x="1013671" y="1233979"/>
                  <a:pt x="1072445" y="1199445"/>
                  <a:pt x="1072445" y="1199445"/>
                </a:cubicBezTo>
                <a:cubicBezTo>
                  <a:pt x="1081852" y="1185334"/>
                  <a:pt x="1090073" y="1170355"/>
                  <a:pt x="1100667" y="1157112"/>
                </a:cubicBezTo>
                <a:cubicBezTo>
                  <a:pt x="1181103" y="1056565"/>
                  <a:pt x="1070235" y="1216866"/>
                  <a:pt x="1157112" y="1086556"/>
                </a:cubicBezTo>
                <a:cubicBezTo>
                  <a:pt x="1161816" y="1072445"/>
                  <a:pt x="1156793" y="1040615"/>
                  <a:pt x="1171223" y="1044223"/>
                </a:cubicBezTo>
                <a:cubicBezTo>
                  <a:pt x="1194039" y="1049927"/>
                  <a:pt x="1200069" y="1081400"/>
                  <a:pt x="1213556" y="1100667"/>
                </a:cubicBezTo>
                <a:cubicBezTo>
                  <a:pt x="1282470" y="1199117"/>
                  <a:pt x="1235971" y="1173991"/>
                  <a:pt x="1312334" y="1199445"/>
                </a:cubicBezTo>
                <a:cubicBezTo>
                  <a:pt x="1337764" y="1174015"/>
                  <a:pt x="1368154" y="1149160"/>
                  <a:pt x="1382889" y="1114778"/>
                </a:cubicBezTo>
                <a:cubicBezTo>
                  <a:pt x="1390528" y="1096952"/>
                  <a:pt x="1390190" y="1076493"/>
                  <a:pt x="1397000" y="1058334"/>
                </a:cubicBezTo>
                <a:cubicBezTo>
                  <a:pt x="1404386" y="1038638"/>
                  <a:pt x="1416936" y="1021224"/>
                  <a:pt x="1425223" y="1001889"/>
                </a:cubicBezTo>
                <a:cubicBezTo>
                  <a:pt x="1441030" y="965007"/>
                  <a:pt x="1441512" y="942891"/>
                  <a:pt x="1453445" y="903112"/>
                </a:cubicBezTo>
                <a:cubicBezTo>
                  <a:pt x="1453450" y="903095"/>
                  <a:pt x="1488720" y="797287"/>
                  <a:pt x="1495778" y="776112"/>
                </a:cubicBezTo>
                <a:cubicBezTo>
                  <a:pt x="1500482" y="762001"/>
                  <a:pt x="1506281" y="748208"/>
                  <a:pt x="1509889" y="733778"/>
                </a:cubicBezTo>
                <a:lnTo>
                  <a:pt x="1524000" y="677334"/>
                </a:lnTo>
                <a:cubicBezTo>
                  <a:pt x="1538111" y="686741"/>
                  <a:pt x="1555477" y="692527"/>
                  <a:pt x="1566334" y="705556"/>
                </a:cubicBezTo>
                <a:cubicBezTo>
                  <a:pt x="1615770" y="764878"/>
                  <a:pt x="1576718" y="815515"/>
                  <a:pt x="1622778" y="677334"/>
                </a:cubicBezTo>
                <a:cubicBezTo>
                  <a:pt x="1627482" y="625593"/>
                  <a:pt x="1615788" y="569588"/>
                  <a:pt x="1636889" y="522112"/>
                </a:cubicBezTo>
                <a:cubicBezTo>
                  <a:pt x="1643777" y="506614"/>
                  <a:pt x="1667231" y="538342"/>
                  <a:pt x="1679223" y="550334"/>
                </a:cubicBezTo>
                <a:cubicBezTo>
                  <a:pt x="1691215" y="562326"/>
                  <a:pt x="1698038" y="578556"/>
                  <a:pt x="1707445" y="592667"/>
                </a:cubicBezTo>
                <a:cubicBezTo>
                  <a:pt x="1712149" y="512704"/>
                  <a:pt x="1704773" y="431101"/>
                  <a:pt x="1721556" y="352778"/>
                </a:cubicBezTo>
                <a:cubicBezTo>
                  <a:pt x="1725110" y="336195"/>
                  <a:pt x="1739183" y="408355"/>
                  <a:pt x="1749778" y="395112"/>
                </a:cubicBezTo>
                <a:cubicBezTo>
                  <a:pt x="1774009" y="364824"/>
                  <a:pt x="1768592" y="319853"/>
                  <a:pt x="1778000" y="282223"/>
                </a:cubicBezTo>
                <a:cubicBezTo>
                  <a:pt x="1810523" y="152134"/>
                  <a:pt x="1768807" y="312871"/>
                  <a:pt x="1820334" y="141112"/>
                </a:cubicBezTo>
                <a:cubicBezTo>
                  <a:pt x="1825907" y="122536"/>
                  <a:pt x="1829741" y="103482"/>
                  <a:pt x="1834445" y="84667"/>
                </a:cubicBezTo>
                <a:cubicBezTo>
                  <a:pt x="1848556" y="89371"/>
                  <a:pt x="1866260" y="88260"/>
                  <a:pt x="1876778" y="98778"/>
                </a:cubicBezTo>
                <a:cubicBezTo>
                  <a:pt x="1887296" y="109296"/>
                  <a:pt x="1880371" y="151630"/>
                  <a:pt x="1890889" y="141112"/>
                </a:cubicBezTo>
                <a:cubicBezTo>
                  <a:pt x="1907849" y="124152"/>
                  <a:pt x="1899183" y="93824"/>
                  <a:pt x="1905000" y="70556"/>
                </a:cubicBezTo>
                <a:cubicBezTo>
                  <a:pt x="1908608" y="56126"/>
                  <a:pt x="1914408" y="42334"/>
                  <a:pt x="1919112" y="28223"/>
                </a:cubicBezTo>
                <a:cubicBezTo>
                  <a:pt x="1933223" y="56445"/>
                  <a:pt x="1948630" y="84055"/>
                  <a:pt x="1961445" y="112889"/>
                </a:cubicBezTo>
                <a:cubicBezTo>
                  <a:pt x="1967486" y="126482"/>
                  <a:pt x="1962252" y="148571"/>
                  <a:pt x="1975556" y="155223"/>
                </a:cubicBezTo>
                <a:cubicBezTo>
                  <a:pt x="1988860" y="161875"/>
                  <a:pt x="2003778" y="145816"/>
                  <a:pt x="2017889" y="141112"/>
                </a:cubicBezTo>
                <a:cubicBezTo>
                  <a:pt x="2022593" y="122297"/>
                  <a:pt x="2026427" y="103243"/>
                  <a:pt x="2032000" y="84667"/>
                </a:cubicBezTo>
                <a:cubicBezTo>
                  <a:pt x="2040548" y="56173"/>
                  <a:pt x="2060223" y="0"/>
                  <a:pt x="2060223" y="0"/>
                </a:cubicBezTo>
                <a:cubicBezTo>
                  <a:pt x="2074334" y="9408"/>
                  <a:pt x="2090564" y="16231"/>
                  <a:pt x="2102556" y="28223"/>
                </a:cubicBezTo>
                <a:cubicBezTo>
                  <a:pt x="2114548" y="40215"/>
                  <a:pt x="2115032" y="64258"/>
                  <a:pt x="2130778" y="70556"/>
                </a:cubicBezTo>
                <a:cubicBezTo>
                  <a:pt x="2144589" y="76080"/>
                  <a:pt x="2159001" y="61149"/>
                  <a:pt x="2173112" y="56445"/>
                </a:cubicBezTo>
                <a:cubicBezTo>
                  <a:pt x="2177816" y="42334"/>
                  <a:pt x="2174847" y="5861"/>
                  <a:pt x="2187223" y="14112"/>
                </a:cubicBezTo>
                <a:cubicBezTo>
                  <a:pt x="2207242" y="27458"/>
                  <a:pt x="2226679" y="135085"/>
                  <a:pt x="2229556" y="155223"/>
                </a:cubicBezTo>
                <a:cubicBezTo>
                  <a:pt x="2233603" y="183551"/>
                  <a:pt x="2238894" y="294604"/>
                  <a:pt x="2257778" y="338667"/>
                </a:cubicBezTo>
                <a:cubicBezTo>
                  <a:pt x="2264459" y="354255"/>
                  <a:pt x="2276593" y="366889"/>
                  <a:pt x="2286000" y="381000"/>
                </a:cubicBezTo>
                <a:cubicBezTo>
                  <a:pt x="2290704" y="366889"/>
                  <a:pt x="2291187" y="326768"/>
                  <a:pt x="2300112" y="338667"/>
                </a:cubicBezTo>
                <a:cubicBezTo>
                  <a:pt x="2320658" y="366062"/>
                  <a:pt x="2319324" y="404408"/>
                  <a:pt x="2328334" y="437445"/>
                </a:cubicBezTo>
                <a:cubicBezTo>
                  <a:pt x="2371793" y="596794"/>
                  <a:pt x="2309541" y="376384"/>
                  <a:pt x="2356556" y="564445"/>
                </a:cubicBezTo>
                <a:cubicBezTo>
                  <a:pt x="2360164" y="578875"/>
                  <a:pt x="2365963" y="592667"/>
                  <a:pt x="2370667" y="606778"/>
                </a:cubicBezTo>
                <a:cubicBezTo>
                  <a:pt x="2384778" y="597371"/>
                  <a:pt x="2404012" y="592937"/>
                  <a:pt x="2413000" y="578556"/>
                </a:cubicBezTo>
                <a:cubicBezTo>
                  <a:pt x="2428767" y="553329"/>
                  <a:pt x="2433050" y="522493"/>
                  <a:pt x="2441223" y="493889"/>
                </a:cubicBezTo>
                <a:cubicBezTo>
                  <a:pt x="2504888" y="271064"/>
                  <a:pt x="2444971" y="454422"/>
                  <a:pt x="2483556" y="338667"/>
                </a:cubicBezTo>
                <a:cubicBezTo>
                  <a:pt x="2492963" y="352778"/>
                  <a:pt x="2504194" y="365831"/>
                  <a:pt x="2511778" y="381000"/>
                </a:cubicBezTo>
                <a:cubicBezTo>
                  <a:pt x="2540776" y="438997"/>
                  <a:pt x="2506778" y="455186"/>
                  <a:pt x="2568223" y="352778"/>
                </a:cubicBezTo>
                <a:cubicBezTo>
                  <a:pt x="2572927" y="324556"/>
                  <a:pt x="2576723" y="296168"/>
                  <a:pt x="2582334" y="268112"/>
                </a:cubicBezTo>
                <a:cubicBezTo>
                  <a:pt x="2591194" y="223813"/>
                  <a:pt x="2597106" y="209683"/>
                  <a:pt x="2610556" y="169334"/>
                </a:cubicBezTo>
                <a:cubicBezTo>
                  <a:pt x="2624667" y="178741"/>
                  <a:pt x="2643032" y="183756"/>
                  <a:pt x="2652889" y="197556"/>
                </a:cubicBezTo>
                <a:cubicBezTo>
                  <a:pt x="2682061" y="238397"/>
                  <a:pt x="2683680" y="292494"/>
                  <a:pt x="2695223" y="338667"/>
                </a:cubicBezTo>
                <a:cubicBezTo>
                  <a:pt x="2698831" y="353097"/>
                  <a:pt x="2705420" y="366650"/>
                  <a:pt x="2709334" y="381000"/>
                </a:cubicBezTo>
                <a:cubicBezTo>
                  <a:pt x="2719540" y="418421"/>
                  <a:pt x="2737556" y="493889"/>
                  <a:pt x="2737556" y="493889"/>
                </a:cubicBezTo>
                <a:cubicBezTo>
                  <a:pt x="2742260" y="564445"/>
                  <a:pt x="2745265" y="635134"/>
                  <a:pt x="2751667" y="705556"/>
                </a:cubicBezTo>
                <a:cubicBezTo>
                  <a:pt x="2754678" y="738680"/>
                  <a:pt x="2745000" y="778362"/>
                  <a:pt x="2765778" y="804334"/>
                </a:cubicBezTo>
                <a:cubicBezTo>
                  <a:pt x="2776373" y="817577"/>
                  <a:pt x="2794001" y="785519"/>
                  <a:pt x="2808112" y="776112"/>
                </a:cubicBezTo>
                <a:cubicBezTo>
                  <a:pt x="2831630" y="780816"/>
                  <a:pt x="2855399" y="796040"/>
                  <a:pt x="2878667" y="790223"/>
                </a:cubicBezTo>
                <a:cubicBezTo>
                  <a:pt x="2946304" y="773313"/>
                  <a:pt x="2904896" y="729214"/>
                  <a:pt x="2935112" y="691445"/>
                </a:cubicBezTo>
                <a:cubicBezTo>
                  <a:pt x="2944404" y="679830"/>
                  <a:pt x="2963334" y="682038"/>
                  <a:pt x="2977445" y="677334"/>
                </a:cubicBezTo>
                <a:cubicBezTo>
                  <a:pt x="2982149" y="696149"/>
                  <a:pt x="2984746" y="715619"/>
                  <a:pt x="2991556" y="733778"/>
                </a:cubicBezTo>
                <a:cubicBezTo>
                  <a:pt x="3030105" y="836576"/>
                  <a:pt x="3010527" y="746898"/>
                  <a:pt x="3033889" y="832556"/>
                </a:cubicBezTo>
                <a:cubicBezTo>
                  <a:pt x="3071200" y="969359"/>
                  <a:pt x="3038421" y="909909"/>
                  <a:pt x="3090334" y="987778"/>
                </a:cubicBezTo>
                <a:cubicBezTo>
                  <a:pt x="3130195" y="1107363"/>
                  <a:pt x="3098476" y="1086464"/>
                  <a:pt x="3146778" y="1030112"/>
                </a:cubicBezTo>
                <a:cubicBezTo>
                  <a:pt x="3164095" y="1009909"/>
                  <a:pt x="3184408" y="992482"/>
                  <a:pt x="3203223" y="973667"/>
                </a:cubicBezTo>
                <a:cubicBezTo>
                  <a:pt x="3207927" y="959556"/>
                  <a:pt x="3204030" y="924682"/>
                  <a:pt x="3217334" y="931334"/>
                </a:cubicBezTo>
                <a:cubicBezTo>
                  <a:pt x="3234680" y="940007"/>
                  <a:pt x="3227976" y="968697"/>
                  <a:pt x="3231445" y="987778"/>
                </a:cubicBezTo>
                <a:cubicBezTo>
                  <a:pt x="3260754" y="1148978"/>
                  <a:pt x="3225208" y="1025511"/>
                  <a:pt x="3273778" y="1171223"/>
                </a:cubicBezTo>
                <a:lnTo>
                  <a:pt x="3287889" y="1213556"/>
                </a:lnTo>
                <a:lnTo>
                  <a:pt x="3302000" y="1255889"/>
                </a:lnTo>
                <a:cubicBezTo>
                  <a:pt x="3306704" y="1288815"/>
                  <a:pt x="3299959" y="1325592"/>
                  <a:pt x="3316112" y="1354667"/>
                </a:cubicBezTo>
                <a:cubicBezTo>
                  <a:pt x="3326328" y="1373055"/>
                  <a:pt x="3351542" y="1381948"/>
                  <a:pt x="3372556" y="1382889"/>
                </a:cubicBezTo>
                <a:cubicBezTo>
                  <a:pt x="3668630" y="1396146"/>
                  <a:pt x="3965223" y="1392296"/>
                  <a:pt x="4261556" y="1397000"/>
                </a:cubicBezTo>
                <a:cubicBezTo>
                  <a:pt x="4479707" y="1440633"/>
                  <a:pt x="4308128" y="1411112"/>
                  <a:pt x="4783667" y="1411112"/>
                </a:cubicBezTo>
                <a:lnTo>
                  <a:pt x="4783667" y="1411112"/>
                </a:lnTo>
              </a:path>
            </a:pathLst>
          </a:custGeom>
          <a:solidFill>
            <a:schemeClr val="accent3">
              <a:lumMod val="75000"/>
            </a:schemeClr>
          </a:solidFill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080000" y="3824111"/>
            <a:ext cx="0" cy="4938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32778" y="2955835"/>
            <a:ext cx="3499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</a:t>
            </a:r>
            <a:r>
              <a:rPr lang="en-US" dirty="0" err="1" smtClean="0"/>
              <a:t>subgrid</a:t>
            </a:r>
            <a:r>
              <a:rPr lang="en-US" dirty="0" smtClean="0"/>
              <a:t> </a:t>
            </a:r>
            <a:r>
              <a:rPr lang="en-US" dirty="0" err="1" smtClean="0"/>
              <a:t>std</a:t>
            </a:r>
            <a:r>
              <a:rPr lang="en-US" dirty="0" smtClean="0"/>
              <a:t> </a:t>
            </a:r>
            <a:r>
              <a:rPr lang="en-US" dirty="0" err="1" smtClean="0"/>
              <a:t>dev</a:t>
            </a:r>
            <a:r>
              <a:rPr lang="en-US" dirty="0" smtClean="0"/>
              <a:t> of topography exceeds 300m turn off CLUBB, convective, and microphysical heating </a:t>
            </a:r>
            <a:endParaRPr lang="en-US" dirty="0"/>
          </a:p>
        </p:txBody>
      </p:sp>
      <p:cxnSp>
        <p:nvCxnSpPr>
          <p:cNvPr id="10" name="Straight Arrow Connector 9"/>
          <p:cNvCxnSpPr>
            <a:endCxn id="5" idx="69"/>
          </p:cNvCxnSpPr>
          <p:nvPr/>
        </p:nvCxnSpPr>
        <p:spPr>
          <a:xfrm flipV="1">
            <a:off x="2808111" y="4148667"/>
            <a:ext cx="2173111" cy="7497"/>
          </a:xfrm>
          <a:prstGeom prst="straightConnector1">
            <a:avLst/>
          </a:prstGeom>
          <a:ln w="76200" cmpd="sng">
            <a:solidFill>
              <a:schemeClr val="tx1">
                <a:lumMod val="85000"/>
                <a:lumOff val="1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05667" y="4156164"/>
            <a:ext cx="184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moist </a:t>
            </a:r>
            <a:r>
              <a:rPr lang="en-US" i="1" dirty="0" smtClean="0"/>
              <a:t>heating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47691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558" y="4044244"/>
            <a:ext cx="19812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256" t="12069" r="6227"/>
          <a:stretch/>
        </p:blipFill>
        <p:spPr>
          <a:xfrm>
            <a:off x="5075766" y="1524000"/>
            <a:ext cx="1930400" cy="1943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300" y="1524000"/>
            <a:ext cx="193040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00" y="1524000"/>
            <a:ext cx="1519767" cy="1960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2507" y="4072466"/>
            <a:ext cx="1857023" cy="19896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87301" y="3796267"/>
            <a:ext cx="841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Ctl-obs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35829" y="1107069"/>
            <a:ext cx="648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noHt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60234" y="3728535"/>
            <a:ext cx="972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noHt-Ctl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07939" y="1044601"/>
            <a:ext cx="438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Ctl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28102" y="1074803"/>
            <a:ext cx="54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191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tuning of CAM5.5 still underway</a:t>
            </a:r>
          </a:p>
          <a:p>
            <a:r>
              <a:rPr lang="en-US" dirty="0" smtClean="0"/>
              <a:t>DAS tests seem meaningful. </a:t>
            </a:r>
            <a:r>
              <a:rPr lang="en-US" i="1" dirty="0" smtClean="0"/>
              <a:t>Unclear how to use results.</a:t>
            </a:r>
          </a:p>
          <a:p>
            <a:r>
              <a:rPr lang="en-US" dirty="0" smtClean="0"/>
              <a:t>Orographic biases can have important non-local effects.</a:t>
            </a:r>
            <a:r>
              <a:rPr lang="en-US" i="1" dirty="0" smtClean="0"/>
              <a:t> No clear path to fixing these.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31268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354" y="812784"/>
            <a:ext cx="2159000" cy="607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089" y="795851"/>
            <a:ext cx="1993900" cy="607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514" y="812784"/>
            <a:ext cx="2070100" cy="607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445" y="812784"/>
            <a:ext cx="2044700" cy="612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103" y="812784"/>
            <a:ext cx="20574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18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happening for CMIP6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18467"/>
          </a:xfrm>
        </p:spPr>
        <p:txBody>
          <a:bodyPr/>
          <a:lstStyle/>
          <a:p>
            <a:r>
              <a:rPr lang="en-US" dirty="0" smtClean="0"/>
              <a:t>CMIP6 model will be 1</a:t>
            </a:r>
            <a:r>
              <a:rPr lang="en-US" baseline="30000" dirty="0" smtClean="0"/>
              <a:t>o</a:t>
            </a:r>
            <a:r>
              <a:rPr lang="en-US" dirty="0" smtClean="0"/>
              <a:t>x1</a:t>
            </a:r>
            <a:r>
              <a:rPr lang="en-US" baseline="30000" dirty="0" smtClean="0"/>
              <a:t>o</a:t>
            </a:r>
            <a:r>
              <a:rPr lang="en-US" dirty="0" smtClean="0"/>
              <a:t> w/ FV </a:t>
            </a:r>
            <a:r>
              <a:rPr lang="en-US" dirty="0" err="1" smtClean="0"/>
              <a:t>dycore</a:t>
            </a:r>
            <a:r>
              <a:rPr lang="en-US" dirty="0" smtClean="0"/>
              <a:t> </a:t>
            </a:r>
          </a:p>
          <a:p>
            <a:r>
              <a:rPr lang="en-US" dirty="0" smtClean="0"/>
              <a:t>Atmospheric physics changes</a:t>
            </a:r>
          </a:p>
          <a:p>
            <a:pPr lvl="1"/>
            <a:r>
              <a:rPr lang="en-US" dirty="0" smtClean="0"/>
              <a:t>CLUBB (replaces PBL, Shallow conv., cloud macro.)</a:t>
            </a:r>
          </a:p>
          <a:p>
            <a:pPr lvl="1"/>
            <a:r>
              <a:rPr lang="en-US" dirty="0" smtClean="0"/>
              <a:t>MG2 microphysics</a:t>
            </a:r>
          </a:p>
          <a:p>
            <a:pPr lvl="1"/>
            <a:r>
              <a:rPr lang="en-US" dirty="0" smtClean="0"/>
              <a:t>Turbulent mountain </a:t>
            </a:r>
            <a:r>
              <a:rPr lang="en-US" dirty="0" err="1" smtClean="0"/>
              <a:t>stress</a:t>
            </a:r>
            <a:r>
              <a:rPr lang="en-US" dirty="0" err="1" smtClean="0">
                <a:sym typeface="Wingdings"/>
              </a:rPr>
              <a:t></a:t>
            </a:r>
            <a:r>
              <a:rPr lang="en-US" dirty="0" err="1" smtClean="0"/>
              <a:t>Beljaars</a:t>
            </a:r>
            <a:r>
              <a:rPr lang="en-US" dirty="0" err="1"/>
              <a:t>+</a:t>
            </a:r>
            <a:r>
              <a:rPr lang="en-US" dirty="0" err="1" smtClean="0"/>
              <a:t>Anisotropic</a:t>
            </a:r>
            <a:r>
              <a:rPr lang="en-US" dirty="0" smtClean="0"/>
              <a:t> OGW?</a:t>
            </a:r>
          </a:p>
          <a:p>
            <a:pPr lvl="1"/>
            <a:r>
              <a:rPr lang="en-US" dirty="0" smtClean="0"/>
              <a:t>Re-tuning of ZM deep </a:t>
            </a:r>
            <a:r>
              <a:rPr lang="en-US" dirty="0" smtClean="0"/>
              <a:t>scheme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9112" y="5644444"/>
            <a:ext cx="64812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Many changes to other components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6391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7912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93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39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16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2900" y="1185330"/>
            <a:ext cx="4777740" cy="5059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833" y="1185330"/>
            <a:ext cx="4777740" cy="5140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6491" y="29424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CTL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294245"/>
            <a:ext cx="171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Beljaars</a:t>
            </a:r>
            <a:r>
              <a:rPr lang="en-US" dirty="0" smtClean="0"/>
              <a:t> + ridges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36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678" y="1439299"/>
            <a:ext cx="4543535" cy="45491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90" y="1405480"/>
            <a:ext cx="4555068" cy="4555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1958" y="1140912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CTL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12267" y="1140912"/>
            <a:ext cx="171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Beljaars</a:t>
            </a:r>
            <a:r>
              <a:rPr lang="en-US" dirty="0" smtClean="0"/>
              <a:t> + ridges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40049" y="340693"/>
            <a:ext cx="430617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Zonal Mean winds in JJA </a:t>
            </a:r>
          </a:p>
          <a:p>
            <a:r>
              <a:rPr lang="en-US" dirty="0" smtClean="0"/>
              <a:t>(note AMWG plots reversed latitudes N</a:t>
            </a:r>
            <a:r>
              <a:rPr lang="en-US" dirty="0" smtClean="0">
                <a:sym typeface="Wingdings"/>
              </a:rPr>
              <a:t>S)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676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Subgrid</a:t>
            </a:r>
            <a:r>
              <a:rPr lang="en-US" dirty="0" smtClean="0"/>
              <a:t> orographic drag: </a:t>
            </a:r>
            <a:br>
              <a:rPr lang="en-US" dirty="0" smtClean="0"/>
            </a:br>
            <a:r>
              <a:rPr lang="en-US" dirty="0" err="1" smtClean="0"/>
              <a:t>Beljaars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TMS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927"/>
            <a:ext cx="8486274" cy="4525963"/>
          </a:xfrm>
        </p:spPr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t</a:t>
            </a:r>
            <a:r>
              <a:rPr lang="en-US" baseline="-25000" dirty="0" smtClean="0"/>
              <a:t>TMS</a:t>
            </a:r>
            <a:r>
              <a:rPr lang="en-US" dirty="0" smtClean="0"/>
              <a:t>~SGH30 </a:t>
            </a:r>
            <a:r>
              <a:rPr lang="en-US" dirty="0" smtClean="0">
                <a:sym typeface="Wingdings"/>
              </a:rPr>
              <a:t> </a:t>
            </a:r>
            <a:r>
              <a:rPr lang="en-US" dirty="0" smtClean="0">
                <a:latin typeface="Symbol" charset="2"/>
                <a:cs typeface="Symbol" charset="2"/>
              </a:rPr>
              <a:t>t</a:t>
            </a:r>
            <a:r>
              <a:rPr lang="en-US" baseline="-25000" dirty="0" smtClean="0"/>
              <a:t>Blj</a:t>
            </a:r>
            <a:r>
              <a:rPr lang="en-US" dirty="0" smtClean="0"/>
              <a:t>~SGH30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D</a:t>
            </a:r>
            <a:r>
              <a:rPr lang="en-US" baseline="-25000" dirty="0" smtClean="0"/>
              <a:t>TMS</a:t>
            </a:r>
            <a:r>
              <a:rPr lang="en-US" dirty="0" smtClean="0"/>
              <a:t>(LM)~C|U|U(LM); D</a:t>
            </a:r>
            <a:r>
              <a:rPr lang="en-US" baseline="-25000" dirty="0" smtClean="0"/>
              <a:t>TMS</a:t>
            </a:r>
            <a:r>
              <a:rPr lang="en-US" dirty="0" smtClean="0"/>
              <a:t>=0 for k&lt;LM</a:t>
            </a:r>
          </a:p>
          <a:p>
            <a:r>
              <a:rPr lang="en-US" dirty="0" err="1" smtClean="0"/>
              <a:t>D</a:t>
            </a:r>
            <a:r>
              <a:rPr lang="en-US" baseline="-25000" dirty="0" err="1" smtClean="0"/>
              <a:t>Blj</a:t>
            </a:r>
            <a:r>
              <a:rPr lang="en-US" dirty="0" err="1" smtClean="0"/>
              <a:t>~F</a:t>
            </a:r>
            <a:r>
              <a:rPr lang="en-US" dirty="0" smtClean="0"/>
              <a:t>(z)|U|U; F is shallow but grid-independent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8666" y="40338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Ridge-based (anisotropic) orographic GW scheme: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5731" y="5198540"/>
            <a:ext cx="789190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wave model follow </a:t>
            </a:r>
            <a:r>
              <a:rPr lang="en-US" sz="3200" dirty="0" err="1"/>
              <a:t>Scinocca</a:t>
            </a:r>
            <a:r>
              <a:rPr lang="en-US" sz="3200" dirty="0"/>
              <a:t> and </a:t>
            </a:r>
            <a:r>
              <a:rPr lang="en-US" sz="3200" dirty="0" smtClean="0"/>
              <a:t>McFarlane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Own “ridge” feature identification 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33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071" y="1134511"/>
            <a:ext cx="4983480" cy="4983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822" y="1083712"/>
            <a:ext cx="498348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50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49043"/>
          <a:stretch/>
        </p:blipFill>
        <p:spPr>
          <a:xfrm>
            <a:off x="-127112" y="-225051"/>
            <a:ext cx="3284463" cy="72498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353" y="56459"/>
            <a:ext cx="2790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WACCM-CLUBB </a:t>
            </a:r>
            <a:r>
              <a:rPr lang="en-US" dirty="0" err="1" smtClean="0"/>
              <a:t>noTMS+Ani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8090"/>
          <a:stretch/>
        </p:blipFill>
        <p:spPr>
          <a:xfrm>
            <a:off x="3065073" y="49250"/>
            <a:ext cx="298777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47324" y="137743"/>
            <a:ext cx="2213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WACCM-CLUBB OGW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1748"/>
          <a:stretch/>
        </p:blipFill>
        <p:spPr>
          <a:xfrm>
            <a:off x="5936535" y="-146520"/>
            <a:ext cx="2936790" cy="72364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05871" y="100075"/>
            <a:ext cx="2790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WACCM-CLUBB </a:t>
            </a:r>
            <a:r>
              <a:rPr lang="en-US" dirty="0" err="1" smtClean="0"/>
              <a:t>noTMS+Ani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	</a:t>
            </a:r>
            <a:r>
              <a:rPr lang="en-US" b="1" i="1" dirty="0" smtClean="0"/>
              <a:t>cK10=0.6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65624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588"/>
            <a:ext cx="5212080" cy="5916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129" y="609588"/>
            <a:ext cx="5212080" cy="5916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6491" y="29424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CTL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76800" y="294245"/>
            <a:ext cx="171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Beljaars</a:t>
            </a:r>
            <a:r>
              <a:rPr lang="en-US" dirty="0" smtClean="0"/>
              <a:t> + ridges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606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CESM tutorial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171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1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41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smtClean="0"/>
              <a:t>decisions were made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Spectral element </a:t>
            </a:r>
            <a:r>
              <a:rPr lang="en-US" dirty="0" err="1" smtClean="0"/>
              <a:t>dycore</a:t>
            </a:r>
            <a:r>
              <a:rPr lang="en-US" dirty="0" smtClean="0"/>
              <a:t> led to cooling in coupled simulations and somewhat slower</a:t>
            </a:r>
          </a:p>
          <a:p>
            <a:r>
              <a:rPr lang="en-US" dirty="0" smtClean="0"/>
              <a:t>New schemes </a:t>
            </a:r>
            <a:r>
              <a:rPr lang="en-US" dirty="0" smtClean="0"/>
              <a:t>(e.g. CLUBB) chosen </a:t>
            </a:r>
            <a:r>
              <a:rPr lang="en-US" dirty="0" smtClean="0"/>
              <a:t>primarily because they advance physical representation</a:t>
            </a:r>
          </a:p>
          <a:p>
            <a:pPr lvl="1"/>
            <a:r>
              <a:rPr lang="en-US" dirty="0" smtClean="0"/>
              <a:t>Universal, simple climate model metrics don’t exist</a:t>
            </a:r>
          </a:p>
          <a:p>
            <a:pPr lvl="1"/>
            <a:r>
              <a:rPr lang="en-US" dirty="0" smtClean="0"/>
              <a:t>Some “show stoppers” do </a:t>
            </a:r>
          </a:p>
          <a:p>
            <a:r>
              <a:rPr lang="en-US" dirty="0" smtClean="0"/>
              <a:t>Code quality/Collaboration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7063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2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57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0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78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9053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33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CESM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Well balanced coupled runs </a:t>
            </a:r>
          </a:p>
          <a:p>
            <a:r>
              <a:rPr lang="en-US" dirty="0" smtClean="0"/>
              <a:t>Reasonable 20</a:t>
            </a:r>
            <a:r>
              <a:rPr lang="en-US" baseline="30000" dirty="0" smtClean="0"/>
              <a:t>th</a:t>
            </a:r>
            <a:r>
              <a:rPr lang="en-US" dirty="0" smtClean="0"/>
              <a:t> century simulation</a:t>
            </a:r>
          </a:p>
          <a:p>
            <a:r>
              <a:rPr lang="en-US" dirty="0" smtClean="0"/>
              <a:t>Reasonable ENSO </a:t>
            </a:r>
          </a:p>
          <a:p>
            <a:r>
              <a:rPr lang="en-US" dirty="0" smtClean="0"/>
              <a:t>Stratospheric chemistry</a:t>
            </a:r>
          </a:p>
          <a:p>
            <a:pPr lvl="1"/>
            <a:r>
              <a:rPr lang="en-US" dirty="0" smtClean="0"/>
              <a:t>Good timing of SH vortex breakdown</a:t>
            </a:r>
          </a:p>
          <a:p>
            <a:r>
              <a:rPr lang="en-US" dirty="0" smtClean="0"/>
              <a:t>Fast enough for long </a:t>
            </a:r>
            <a:r>
              <a:rPr lang="en-US" dirty="0" err="1" smtClean="0"/>
              <a:t>Paleo</a:t>
            </a:r>
            <a:r>
              <a:rPr lang="en-US" dirty="0" smtClean="0"/>
              <a:t> runs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673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Evaluation </a:t>
            </a:r>
            <a:r>
              <a:rPr lang="en-US" dirty="0" smtClean="0"/>
              <a:t>and </a:t>
            </a:r>
            <a:r>
              <a:rPr lang="en-US" dirty="0" smtClean="0"/>
              <a:t>tuning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“AMIP-type” runs: prescribed SSTs. Interactive land-surface. </a:t>
            </a:r>
            <a:r>
              <a:rPr lang="en-US" dirty="0" smtClean="0"/>
              <a:t>10</a:t>
            </a:r>
            <a:r>
              <a:rPr lang="en-US" dirty="0" smtClean="0"/>
              <a:t>+ </a:t>
            </a:r>
            <a:r>
              <a:rPr lang="en-US" dirty="0" smtClean="0"/>
              <a:t>years</a:t>
            </a:r>
          </a:p>
          <a:p>
            <a:pPr lvl="1"/>
            <a:r>
              <a:rPr lang="en-US" dirty="0" smtClean="0"/>
              <a:t>Basic climate</a:t>
            </a:r>
            <a:endParaRPr lang="en-US" dirty="0"/>
          </a:p>
          <a:p>
            <a:r>
              <a:rPr lang="en-US" dirty="0" smtClean="0"/>
              <a:t>Pre-industrial control runs (coupled</a:t>
            </a:r>
            <a:r>
              <a:rPr lang="en-US" dirty="0" smtClean="0"/>
              <a:t>). 10 years</a:t>
            </a:r>
          </a:p>
          <a:p>
            <a:pPr lvl="1"/>
            <a:r>
              <a:rPr lang="en-US" dirty="0" smtClean="0"/>
              <a:t>Balance</a:t>
            </a:r>
          </a:p>
          <a:p>
            <a:pPr lvl="1"/>
            <a:r>
              <a:rPr lang="en-US" dirty="0" smtClean="0"/>
              <a:t>Iterated t</a:t>
            </a:r>
            <a:r>
              <a:rPr lang="en-US" dirty="0" smtClean="0"/>
              <a:t>weaks of tunable parameters</a:t>
            </a:r>
            <a:endParaRPr lang="en-US" dirty="0" smtClean="0"/>
          </a:p>
          <a:p>
            <a:r>
              <a:rPr lang="en-US" i="1" dirty="0" smtClean="0"/>
              <a:t>Alternative approaches (for climate):  Data Assimilation, CAPT (T-AMIP) </a:t>
            </a:r>
            <a:r>
              <a:rPr lang="en-US" i="1" dirty="0" smtClean="0"/>
              <a:t>forecasts??</a:t>
            </a:r>
          </a:p>
          <a:p>
            <a:pPr lvl="1"/>
            <a:r>
              <a:rPr lang="en-US" i="1" dirty="0"/>
              <a:t>I</a:t>
            </a:r>
            <a:r>
              <a:rPr lang="en-US" i="1" dirty="0" smtClean="0"/>
              <a:t>sn’t yet part of the “culture”</a:t>
            </a:r>
            <a:endParaRPr lang="en-US" i="1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53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and tuning: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Taylor diagrams</a:t>
            </a:r>
          </a:p>
          <a:p>
            <a:r>
              <a:rPr lang="en-US" dirty="0" smtClean="0"/>
              <a:t>Top-of-atmosphere (TOA) radiation balance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…..</a:t>
            </a:r>
          </a:p>
          <a:p>
            <a:pPr marL="0" indent="0">
              <a:buNone/>
            </a:pPr>
            <a:r>
              <a:rPr lang="en-US" dirty="0" smtClean="0"/>
              <a:t>……???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i="1" dirty="0" smtClean="0"/>
              <a:t>No simple single-number metric exists </a:t>
            </a: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45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4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44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72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22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613</Words>
  <Application>Microsoft Macintosh PowerPoint</Application>
  <PresentationFormat>On-screen Show (4:3)</PresentationFormat>
  <Paragraphs>111</Paragraphs>
  <Slides>42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Equation</vt:lpstr>
      <vt:lpstr>CAM5.5/CESM2 </vt:lpstr>
      <vt:lpstr>Outline </vt:lpstr>
      <vt:lpstr>What’s happening for CMIP6 </vt:lpstr>
      <vt:lpstr>Why decisions were made </vt:lpstr>
      <vt:lpstr>CESM Requirements</vt:lpstr>
      <vt:lpstr>Initial Evaluation and tuning</vt:lpstr>
      <vt:lpstr>Evaluation and tuning: metrics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Assimilation tests</vt:lpstr>
      <vt:lpstr>PowerPoint Presentation</vt:lpstr>
      <vt:lpstr>Precip bias over the Andes</vt:lpstr>
      <vt:lpstr>PowerPoint Presentation</vt:lpstr>
      <vt:lpstr>Turn heating off where there is rough topography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Subgrid orographic drag:  Beljaars vs TMS  </vt:lpstr>
      <vt:lpstr>PowerPoint Presentation</vt:lpstr>
      <vt:lpstr>PowerPoint Presentation</vt:lpstr>
      <vt:lpstr>PowerPoint Presentation</vt:lpstr>
      <vt:lpstr>CESM tutorial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CAM5.5/CESM2 </dc:title>
  <dc:subject/>
  <dc:creator>Julio Bacmeister</dc:creator>
  <cp:keywords/>
  <dc:description/>
  <cp:lastModifiedBy>Julio Bacmeister</cp:lastModifiedBy>
  <cp:revision>58</cp:revision>
  <dcterms:created xsi:type="dcterms:W3CDTF">2016-04-22T23:59:06Z</dcterms:created>
  <dcterms:modified xsi:type="dcterms:W3CDTF">2016-04-28T06:11:49Z</dcterms:modified>
  <cp:category/>
</cp:coreProperties>
</file>